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8" r:id="rId4"/>
    <p:sldId id="259" r:id="rId5"/>
    <p:sldId id="272" r:id="rId6"/>
    <p:sldId id="273" r:id="rId7"/>
    <p:sldId id="268" r:id="rId8"/>
    <p:sldId id="260" r:id="rId9"/>
    <p:sldId id="271" r:id="rId10"/>
    <p:sldId id="262" r:id="rId11"/>
    <p:sldId id="276" r:id="rId12"/>
    <p:sldId id="274" r:id="rId13"/>
    <p:sldId id="275" r:id="rId14"/>
    <p:sldId id="263" r:id="rId15"/>
    <p:sldId id="267" r:id="rId16"/>
    <p:sldId id="264" r:id="rId17"/>
    <p:sldId id="265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727" userDrawn="1">
          <p15:clr>
            <a:srgbClr val="A4A3A4"/>
          </p15:clr>
        </p15:guide>
        <p15:guide id="4" orient="horz" pos="8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485D"/>
    <a:srgbClr val="2DB8D5"/>
    <a:srgbClr val="3E4659"/>
    <a:srgbClr val="37E3FF"/>
    <a:srgbClr val="787A7F"/>
    <a:srgbClr val="030306"/>
    <a:srgbClr val="9FAAAE"/>
    <a:srgbClr val="474C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3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552" y="78"/>
      </p:cViewPr>
      <p:guideLst>
        <p:guide orient="horz" pos="2160"/>
        <p:guide pos="3840"/>
        <p:guide orient="horz" pos="2727"/>
        <p:guide orient="horz" pos="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EF515-400B-4DB3-BC6C-686FB60D31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DF638F-96DA-4A57-BAC7-2BC646519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8955B-C4CE-4836-B7FC-1225BF6FF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F2A8A1-3F8E-43DF-9BBA-9696C691B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70AD02-95D9-41B4-913F-4FB1EB379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680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8BBF1-4755-469B-A22D-26FF6B7D9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84D023-7279-4A56-BAEC-890975C71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B216E1-10FD-4FE0-BDAC-6D431DD63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EF6E1A-22D2-4831-8259-BBAEE92B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80D405-A8FB-445C-AB7C-C3A1D2A2E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734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1EBF5BA-C6D9-4F05-B395-88F95C0CC3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D99E09-6769-43EF-9737-874281207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BF03C9-3CC5-4A4A-B7E7-604DC21CA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CE773C-3509-4F0F-AE9F-95957A0D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39356F-3EFD-4580-89BE-22F0BD2A1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99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34A411-09CA-44B6-A334-D759BA06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2CA74-02E0-4ED0-9110-91EF9B9A9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8ADC94-BBB3-45CA-A94B-73F14387D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46AE99-6287-48AA-B97C-39204D5E9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23D2F9-2D54-44DC-9B28-A4559FD24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311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BB052C-58CA-445F-BC31-684BBE16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B1B0E1-0365-458E-AAA1-6E26BD0E5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117DF7-84FB-4E23-B910-82F339D3C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9124A0-15A7-40C5-B80C-A1A0ACE4E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936F16-2EBC-4816-8351-1607C9FD5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291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3F0274-4AA4-4FA2-9F1F-D59C7BEF0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F39CAD-0C3D-4623-9FE3-2B003FB94C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E5BEC2-95BF-47A2-BF42-538DEB3FF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9AA084-4DA9-4039-B112-40EF3A175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9BD7AB-6094-4D18-AEAC-EFBDDCCD6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4FFFBB-6D31-4908-A5BC-B583B9B15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207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EC25F6-349C-4D8C-B062-94454237A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38FA80-753B-40FE-99BD-396547084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E76FB3-9010-4C53-BDDD-811A11B83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A6FAB5-0A12-4E0B-A1E2-B27128786A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3BDF54-538C-4591-B439-9F8FAD7A70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282953-5C65-43A1-B5A7-9E74CDBF7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F5BD81-F2C3-4408-BFD8-16C5DE9EF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11276D-1A1F-44D1-8787-BFD4ACC6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826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9000B-492D-4CDC-A927-5BE884A5A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AE4422-0911-4E7B-B4C9-5EDA3A4A9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7EA03B-517B-4A9F-9F9E-C2AC7BDD3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760247-9EE3-4CB8-90D2-422CA1432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655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5489F2-AE0E-42F9-A499-97247E208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83A1FFC-ECA0-4AE4-AE80-4245A955C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FF6681-0DBC-441B-8851-3A21D3DA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377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E8DAD-94F4-4800-AFE1-7C3F78AAF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FED1C1-4EA2-4DD7-BF08-2360EFCAA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2E799A-80DC-4F22-A835-75276D3E2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72255A-7E7A-4AC8-A5AF-1A75FA647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FE16A3-F1D7-415C-9895-82F5A8D4B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CA5ADC-B609-4C9A-92C1-7F2BA09C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969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0FE1FC-B585-422D-9D1C-DCE8722F2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F48DEF-7B39-4EE3-BE7F-C9A36A742E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FF4216-0F0E-45C3-8324-D908D34E97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EA502A-2BD5-435E-AD27-3EBD3F7F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B84627-5B16-4244-8235-09EFA8226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6DBDE7-825E-4413-BB13-8B5AE1285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232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57751C-D3BC-4EC5-A18C-5A4BFF93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5272D8-5ECE-498F-8648-354F96D00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160073-DB2F-44E0-BA37-84155C7822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8E73D-01AE-47B1-9B66-ABC303722C44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689ECE-2500-468B-A273-5748EB375E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E2DDB6-9B5E-4A71-B494-92C8FD8F40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84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24304412-154C-4542-809D-1D0C63A2A50C}"/>
              </a:ext>
            </a:extLst>
          </p:cNvPr>
          <p:cNvSpPr/>
          <p:nvPr/>
        </p:nvSpPr>
        <p:spPr>
          <a:xfrm rot="2700000">
            <a:off x="1928383" y="-1226529"/>
            <a:ext cx="9311055" cy="9311055"/>
          </a:xfrm>
          <a:custGeom>
            <a:avLst/>
            <a:gdLst>
              <a:gd name="connsiteX0" fmla="*/ 0 w 9311055"/>
              <a:gd name="connsiteY0" fmla="*/ 4461719 h 9311055"/>
              <a:gd name="connsiteX1" fmla="*/ 4461719 w 9311055"/>
              <a:gd name="connsiteY1" fmla="*/ 0 h 9311055"/>
              <a:gd name="connsiteX2" fmla="*/ 7759181 w 9311055"/>
              <a:gd name="connsiteY2" fmla="*/ 0 h 9311055"/>
              <a:gd name="connsiteX3" fmla="*/ 9311055 w 9311055"/>
              <a:gd name="connsiteY3" fmla="*/ 1551874 h 9311055"/>
              <a:gd name="connsiteX4" fmla="*/ 9311055 w 9311055"/>
              <a:gd name="connsiteY4" fmla="*/ 4849341 h 9311055"/>
              <a:gd name="connsiteX5" fmla="*/ 4849341 w 9311055"/>
              <a:gd name="connsiteY5" fmla="*/ 9311055 h 9311055"/>
              <a:gd name="connsiteX6" fmla="*/ 1551874 w 9311055"/>
              <a:gd name="connsiteY6" fmla="*/ 9311055 h 9311055"/>
              <a:gd name="connsiteX7" fmla="*/ 0 w 9311055"/>
              <a:gd name="connsiteY7" fmla="*/ 7759181 h 9311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11055" h="9311055">
                <a:moveTo>
                  <a:pt x="0" y="4461719"/>
                </a:moveTo>
                <a:lnTo>
                  <a:pt x="4461719" y="0"/>
                </a:lnTo>
                <a:lnTo>
                  <a:pt x="7759181" y="0"/>
                </a:lnTo>
                <a:cubicBezTo>
                  <a:pt x="8616257" y="0"/>
                  <a:pt x="9311055" y="694798"/>
                  <a:pt x="9311055" y="1551874"/>
                </a:cubicBezTo>
                <a:lnTo>
                  <a:pt x="9311055" y="4849341"/>
                </a:lnTo>
                <a:lnTo>
                  <a:pt x="4849341" y="9311055"/>
                </a:lnTo>
                <a:lnTo>
                  <a:pt x="1551874" y="9311055"/>
                </a:lnTo>
                <a:cubicBezTo>
                  <a:pt x="694799" y="9311055"/>
                  <a:pt x="0" y="8616257"/>
                  <a:pt x="0" y="7759181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2" name="자유형: 도형 41">
            <a:extLst>
              <a:ext uri="{FF2B5EF4-FFF2-40B4-BE49-F238E27FC236}">
                <a16:creationId xmlns:a16="http://schemas.microsoft.com/office/drawing/2014/main" id="{B8F8EFE9-1B01-45C3-BAA3-EE36DA83CF57}"/>
              </a:ext>
            </a:extLst>
          </p:cNvPr>
          <p:cNvSpPr/>
          <p:nvPr/>
        </p:nvSpPr>
        <p:spPr>
          <a:xfrm rot="2700000">
            <a:off x="3694570" y="-1226528"/>
            <a:ext cx="9311055" cy="9311055"/>
          </a:xfrm>
          <a:custGeom>
            <a:avLst/>
            <a:gdLst>
              <a:gd name="connsiteX0" fmla="*/ 0 w 9311055"/>
              <a:gd name="connsiteY0" fmla="*/ 4461717 h 9311055"/>
              <a:gd name="connsiteX1" fmla="*/ 4461717 w 9311055"/>
              <a:gd name="connsiteY1" fmla="*/ 0 h 9311055"/>
              <a:gd name="connsiteX2" fmla="*/ 6813290 w 9311055"/>
              <a:gd name="connsiteY2" fmla="*/ 0 h 9311055"/>
              <a:gd name="connsiteX3" fmla="*/ 9311055 w 9311055"/>
              <a:gd name="connsiteY3" fmla="*/ 2497765 h 9311055"/>
              <a:gd name="connsiteX4" fmla="*/ 9311055 w 9311055"/>
              <a:gd name="connsiteY4" fmla="*/ 4849339 h 9311055"/>
              <a:gd name="connsiteX5" fmla="*/ 4849339 w 9311055"/>
              <a:gd name="connsiteY5" fmla="*/ 9311055 h 9311055"/>
              <a:gd name="connsiteX6" fmla="*/ 1551874 w 9311055"/>
              <a:gd name="connsiteY6" fmla="*/ 9311055 h 9311055"/>
              <a:gd name="connsiteX7" fmla="*/ 0 w 9311055"/>
              <a:gd name="connsiteY7" fmla="*/ 7759181 h 9311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11055" h="9311055">
                <a:moveTo>
                  <a:pt x="0" y="4461717"/>
                </a:moveTo>
                <a:lnTo>
                  <a:pt x="4461717" y="0"/>
                </a:lnTo>
                <a:lnTo>
                  <a:pt x="6813290" y="0"/>
                </a:lnTo>
                <a:lnTo>
                  <a:pt x="9311055" y="2497765"/>
                </a:lnTo>
                <a:lnTo>
                  <a:pt x="9311055" y="4849339"/>
                </a:lnTo>
                <a:lnTo>
                  <a:pt x="4849339" y="9311055"/>
                </a:lnTo>
                <a:lnTo>
                  <a:pt x="1551874" y="9311055"/>
                </a:lnTo>
                <a:cubicBezTo>
                  <a:pt x="694798" y="9311055"/>
                  <a:pt x="0" y="8616257"/>
                  <a:pt x="0" y="7759181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자유형: 도형 39">
            <a:extLst>
              <a:ext uri="{FF2B5EF4-FFF2-40B4-BE49-F238E27FC236}">
                <a16:creationId xmlns:a16="http://schemas.microsoft.com/office/drawing/2014/main" id="{6A57E602-630B-4476-BCE0-E5A32F8EF234}"/>
              </a:ext>
            </a:extLst>
          </p:cNvPr>
          <p:cNvSpPr/>
          <p:nvPr/>
        </p:nvSpPr>
        <p:spPr>
          <a:xfrm rot="2700000">
            <a:off x="5445618" y="-1189980"/>
            <a:ext cx="9237959" cy="9237959"/>
          </a:xfrm>
          <a:custGeom>
            <a:avLst/>
            <a:gdLst>
              <a:gd name="connsiteX0" fmla="*/ 4388620 w 9237959"/>
              <a:gd name="connsiteY0" fmla="*/ 0 h 9237959"/>
              <a:gd name="connsiteX1" fmla="*/ 9237959 w 9237959"/>
              <a:gd name="connsiteY1" fmla="*/ 4849339 h 9237959"/>
              <a:gd name="connsiteX2" fmla="*/ 4849339 w 9237959"/>
              <a:gd name="connsiteY2" fmla="*/ 9237959 h 9237959"/>
              <a:gd name="connsiteX3" fmla="*/ 1551874 w 9237959"/>
              <a:gd name="connsiteY3" fmla="*/ 9237959 h 9237959"/>
              <a:gd name="connsiteX4" fmla="*/ 0 w 9237959"/>
              <a:gd name="connsiteY4" fmla="*/ 7686085 h 9237959"/>
              <a:gd name="connsiteX5" fmla="*/ 1 w 9237959"/>
              <a:gd name="connsiteY5" fmla="*/ 4388620 h 923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37959" h="9237959">
                <a:moveTo>
                  <a:pt x="4388620" y="0"/>
                </a:moveTo>
                <a:lnTo>
                  <a:pt x="9237959" y="4849339"/>
                </a:lnTo>
                <a:lnTo>
                  <a:pt x="4849339" y="9237959"/>
                </a:lnTo>
                <a:lnTo>
                  <a:pt x="1551874" y="9237959"/>
                </a:lnTo>
                <a:cubicBezTo>
                  <a:pt x="694798" y="9237959"/>
                  <a:pt x="0" y="8543161"/>
                  <a:pt x="0" y="7686085"/>
                </a:cubicBezTo>
                <a:lnTo>
                  <a:pt x="1" y="438862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67D3C4-EE98-4E58-B11D-65A606149E61}"/>
              </a:ext>
            </a:extLst>
          </p:cNvPr>
          <p:cNvSpPr txBox="1"/>
          <p:nvPr/>
        </p:nvSpPr>
        <p:spPr>
          <a:xfrm>
            <a:off x="4930867" y="2921168"/>
            <a:ext cx="6647960" cy="101566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가디언 테일즈 캐릭터 분석</a:t>
            </a:r>
          </a:p>
        </p:txBody>
      </p:sp>
      <p:sp>
        <p:nvSpPr>
          <p:cNvPr id="47" name="자유형: 도형 46">
            <a:extLst>
              <a:ext uri="{FF2B5EF4-FFF2-40B4-BE49-F238E27FC236}">
                <a16:creationId xmlns:a16="http://schemas.microsoft.com/office/drawing/2014/main" id="{C459BC6C-45C3-41E8-B767-5AFB7A595A47}"/>
              </a:ext>
            </a:extLst>
          </p:cNvPr>
          <p:cNvSpPr/>
          <p:nvPr/>
        </p:nvSpPr>
        <p:spPr>
          <a:xfrm rot="2700000">
            <a:off x="12154195" y="2458767"/>
            <a:ext cx="1940469" cy="1940469"/>
          </a:xfrm>
          <a:custGeom>
            <a:avLst/>
            <a:gdLst>
              <a:gd name="connsiteX0" fmla="*/ 61364 w 1940469"/>
              <a:gd name="connsiteY0" fmla="*/ 0 h 1940469"/>
              <a:gd name="connsiteX1" fmla="*/ 1940469 w 1940469"/>
              <a:gd name="connsiteY1" fmla="*/ 1879104 h 1940469"/>
              <a:gd name="connsiteX2" fmla="*/ 1890338 w 1940469"/>
              <a:gd name="connsiteY2" fmla="*/ 1912904 h 1940469"/>
              <a:gd name="connsiteX3" fmla="*/ 1753803 w 1940469"/>
              <a:gd name="connsiteY3" fmla="*/ 1940469 h 1940469"/>
              <a:gd name="connsiteX4" fmla="*/ 350769 w 1940469"/>
              <a:gd name="connsiteY4" fmla="*/ 1940469 h 1940469"/>
              <a:gd name="connsiteX5" fmla="*/ 0 w 1940469"/>
              <a:gd name="connsiteY5" fmla="*/ 1589700 h 1940469"/>
              <a:gd name="connsiteX6" fmla="*/ 0 w 1940469"/>
              <a:gd name="connsiteY6" fmla="*/ 186666 h 1940469"/>
              <a:gd name="connsiteX7" fmla="*/ 27565 w 1940469"/>
              <a:gd name="connsiteY7" fmla="*/ 50131 h 1940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0469" h="1940469">
                <a:moveTo>
                  <a:pt x="61364" y="0"/>
                </a:moveTo>
                <a:lnTo>
                  <a:pt x="1940469" y="1879104"/>
                </a:lnTo>
                <a:lnTo>
                  <a:pt x="1890338" y="1912904"/>
                </a:lnTo>
                <a:cubicBezTo>
                  <a:pt x="1848373" y="1930654"/>
                  <a:pt x="1802234" y="1940469"/>
                  <a:pt x="1753803" y="1940469"/>
                </a:cubicBezTo>
                <a:lnTo>
                  <a:pt x="350769" y="1940469"/>
                </a:lnTo>
                <a:cubicBezTo>
                  <a:pt x="157045" y="1940469"/>
                  <a:pt x="0" y="1783424"/>
                  <a:pt x="0" y="1589700"/>
                </a:cubicBezTo>
                <a:lnTo>
                  <a:pt x="0" y="186666"/>
                </a:lnTo>
                <a:cubicBezTo>
                  <a:pt x="0" y="138235"/>
                  <a:pt x="9815" y="92097"/>
                  <a:pt x="27565" y="50131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643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E573FA-9548-4A09-B8CC-817843128A2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주된 사용처 추측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B9A99C7-2104-40D6-8B51-4B558403F9D9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B9F43049-2631-434F-88B6-9AEFE4F61DE8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48963D8-C1FD-47C0-8A98-D968FC2C42D4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6CF447-2DD7-481D-9FD1-BA1DE31A319E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 효과와 함께 생각 한다면 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이동속도 증가 버프를 활용하기 가장 좋은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아레나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발동 된 버프를 토대로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Hit &amp; Run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적합 할 것으로 추측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보다 높은 데미지를 위한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길드 레이드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저항력을 감소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시켜 타 딜러들의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서포트 역할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적합 할 것으로 추측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871E8C2-E673-4887-8DF5-8FA11B1A3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77" t="6022" r="12358" b="9666"/>
          <a:stretch/>
        </p:blipFill>
        <p:spPr>
          <a:xfrm>
            <a:off x="6311899" y="1349375"/>
            <a:ext cx="5325338" cy="2979737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513DE0-AEE0-43D0-84DB-416E118E9F2E}"/>
              </a:ext>
            </a:extLst>
          </p:cNvPr>
          <p:cNvSpPr/>
          <p:nvPr/>
        </p:nvSpPr>
        <p:spPr>
          <a:xfrm>
            <a:off x="6445250" y="3543300"/>
            <a:ext cx="2419350" cy="4826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11991FE-C4AC-4553-9C4E-1E46A9027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7" t="67484" r="49275" b="19464"/>
          <a:stretch/>
        </p:blipFill>
        <p:spPr>
          <a:xfrm>
            <a:off x="341126" y="2225041"/>
            <a:ext cx="5030974" cy="951280"/>
          </a:xfrm>
          <a:prstGeom prst="rect">
            <a:avLst/>
          </a:prstGeom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EA2B68BD-EA53-4BC6-BBB0-219934CE9D86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rot="10800000">
            <a:off x="5372100" y="2700682"/>
            <a:ext cx="1073150" cy="1083919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935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E573FA-9548-4A09-B8CC-817843128A2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사용처 </a:t>
            </a:r>
            <a:r>
              <a:rPr lang="en-US" altLang="ko-KR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아레나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B9A99C7-2104-40D6-8B51-4B558403F9D9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B9F43049-2631-434F-88B6-9AEFE4F61DE8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48963D8-C1FD-47C0-8A98-D968FC2C42D4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8" name="Picture 4" descr="가디언 테일즈 메카 랭킹 4월 5주차 아레나 TOP 1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09" b="27222"/>
          <a:stretch/>
        </p:blipFill>
        <p:spPr bwMode="auto">
          <a:xfrm>
            <a:off x="345053" y="1341438"/>
            <a:ext cx="3174520" cy="534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751966" y="3786302"/>
            <a:ext cx="2622038" cy="38247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45053" y="6688652"/>
            <a:ext cx="3174520" cy="1693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/>
                <a:ea typeface="이사만루체 Medium" panose="00000600000000000000"/>
              </a:rPr>
              <a:t>출처 </a:t>
            </a:r>
            <a:r>
              <a:rPr lang="en-US" altLang="ko-KR" sz="1050" dirty="0">
                <a:latin typeface="이사만루체 Medium"/>
                <a:ea typeface="이사만루체 Medium" panose="00000600000000000000"/>
              </a:rPr>
              <a:t>: </a:t>
            </a:r>
            <a:r>
              <a:rPr lang="ko-KR" altLang="en-US" sz="1050" dirty="0">
                <a:latin typeface="이사만루체 Medium"/>
                <a:ea typeface="이사만루체 Medium" panose="00000600000000000000"/>
              </a:rPr>
              <a:t>게임 메카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D153D6-06F6-4957-9F5F-824A04C7D2D3}"/>
              </a:ext>
            </a:extLst>
          </p:cNvPr>
          <p:cNvSpPr txBox="1"/>
          <p:nvPr/>
        </p:nvSpPr>
        <p:spPr>
          <a:xfrm>
            <a:off x="4855735" y="1663488"/>
            <a:ext cx="7336265" cy="3376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아레나 </a:t>
            </a: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픽률을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분석 하였을 때 상위권에 </a:t>
            </a: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메이릴은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존재하지만</a:t>
            </a:r>
            <a:endParaRPr lang="en-US" altLang="ko-KR" sz="1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같이 사용 되야 할 바리는 </a:t>
            </a: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순위권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조차 들지 못하는데</a:t>
            </a:r>
            <a:r>
              <a:rPr lang="en-US" altLang="ko-KR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</a:t>
            </a:r>
            <a:r>
              <a:rPr lang="en-US" altLang="ko-KR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1:1 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대전이라는 아레나의 특성 상 </a:t>
            </a:r>
            <a:endParaRPr lang="en-US" altLang="ko-KR" sz="1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바리와 </a:t>
            </a: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메이릴을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동시에 픽 하여도</a:t>
            </a:r>
            <a:r>
              <a:rPr lang="en-US" altLang="ko-KR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바리의 공격이 유효하게 만들기 위한 </a:t>
            </a:r>
            <a:endParaRPr lang="en-US" altLang="ko-KR" sz="1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사전 작업이 불가능 하여 바리의 </a:t>
            </a: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픽률은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순위권에 존재하지 않는다 생각 되며</a:t>
            </a:r>
            <a:r>
              <a:rPr lang="en-US" altLang="ko-KR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메이릴은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전용 무기의 효과를 통하여 빨라진 </a:t>
            </a:r>
            <a:r>
              <a:rPr lang="ko-KR" altLang="en-US" sz="18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이동 속도를 활용한</a:t>
            </a:r>
            <a:r>
              <a:rPr lang="en-US" altLang="ko-KR" sz="18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치고 빠지기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수월하여 바리와의 조합 보다</a:t>
            </a:r>
            <a:endParaRPr lang="en-US" altLang="ko-KR" sz="1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메이릴을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단독으로 기용하는 형태가 더 크다고 생각</a:t>
            </a:r>
          </a:p>
        </p:txBody>
      </p:sp>
    </p:spTree>
    <p:extLst>
      <p:ext uri="{BB962C8B-B14F-4D97-AF65-F5344CB8AC3E}">
        <p14:creationId xmlns:p14="http://schemas.microsoft.com/office/powerpoint/2010/main" val="3556805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E573FA-9548-4A09-B8CC-817843128A2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사용처 </a:t>
            </a:r>
            <a:r>
              <a:rPr lang="en-US" altLang="ko-KR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콜로세움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B9A99C7-2104-40D6-8B51-4B558403F9D9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B9F43049-2631-434F-88B6-9AEFE4F61DE8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48963D8-C1FD-47C0-8A98-D968FC2C42D4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050" name="Picture 2" descr="가디언 테일즈 메카 랭킹 4월 5주차 콜로세움 TOP 1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41" b="25673"/>
          <a:stretch/>
        </p:blipFill>
        <p:spPr bwMode="auto">
          <a:xfrm>
            <a:off x="345056" y="1341438"/>
            <a:ext cx="3067452" cy="5347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687955" y="6279357"/>
            <a:ext cx="2586039" cy="2859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87955" y="5698332"/>
            <a:ext cx="2586039" cy="2859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13203B9-6C20-4CD0-A177-3341BEB47D5C}"/>
              </a:ext>
            </a:extLst>
          </p:cNvPr>
          <p:cNvSpPr/>
          <p:nvPr/>
        </p:nvSpPr>
        <p:spPr>
          <a:xfrm>
            <a:off x="345055" y="6688652"/>
            <a:ext cx="3067452" cy="1693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/>
                <a:ea typeface="이사만루체 Medium" panose="00000600000000000000"/>
              </a:rPr>
              <a:t>출처 </a:t>
            </a:r>
            <a:r>
              <a:rPr lang="en-US" altLang="ko-KR" sz="1050" dirty="0">
                <a:latin typeface="이사만루체 Medium"/>
                <a:ea typeface="이사만루체 Medium" panose="00000600000000000000"/>
              </a:rPr>
              <a:t>: </a:t>
            </a:r>
            <a:r>
              <a:rPr lang="ko-KR" altLang="en-US" sz="1050" dirty="0">
                <a:latin typeface="이사만루체 Medium"/>
                <a:ea typeface="이사만루체 Medium" panose="00000600000000000000"/>
              </a:rPr>
              <a:t>게임 메카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1FC3C1-A893-498A-B4C0-E869F57E6DFB}"/>
              </a:ext>
            </a:extLst>
          </p:cNvPr>
          <p:cNvSpPr txBox="1"/>
          <p:nvPr/>
        </p:nvSpPr>
        <p:spPr>
          <a:xfrm>
            <a:off x="4855735" y="1663488"/>
            <a:ext cx="7336265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콜로세움의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경우에는 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바리와 </a:t>
            </a: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모두 높은 </a:t>
            </a: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픽률은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아니지만 </a:t>
            </a:r>
            <a:endParaRPr lang="en-US" altLang="ko-KR" sz="1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순위권에 이름을 올렸으며</a:t>
            </a:r>
            <a:r>
              <a:rPr lang="en-US" altLang="ko-KR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비슷한 </a:t>
            </a: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픽률을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가지고 있는데</a:t>
            </a:r>
            <a:r>
              <a:rPr lang="en-US" altLang="ko-KR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아레나와 다르게 콜로세움은 전투가 자동으로 진행되어</a:t>
            </a:r>
            <a:endParaRPr lang="en-US" altLang="ko-KR" sz="1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메이릴의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전용 무기 효과를 효과적으로 사용 하기 어렵기 때문에</a:t>
            </a:r>
            <a:endParaRPr lang="en-US" altLang="ko-KR" sz="1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</a:t>
            </a: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단독으로 사용하기 보다는 바리와 함께 기용하여 사용 된다고 보임</a:t>
            </a:r>
            <a:endParaRPr lang="en-US" altLang="ko-KR" sz="1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또한 바리를 사용 하기 위해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메이릴을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선택 하는 것 보다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파티를 사용하는 것이 더 이점이 클 것으로 생각됨</a:t>
            </a:r>
            <a:endParaRPr lang="en-US" altLang="ko-KR" sz="18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6967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E573FA-9548-4A09-B8CC-817843128A2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사용처 </a:t>
            </a:r>
            <a:r>
              <a:rPr lang="en-US" altLang="ko-KR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길드 레이드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B9A99C7-2104-40D6-8B51-4B558403F9D9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B9F43049-2631-434F-88B6-9AEFE4F61DE8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48963D8-C1FD-47C0-8A98-D968FC2C42D4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6CF447-2DD7-481D-9FD1-BA1DE31A319E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길드 레이드는 주로 속성 파티를 구성하기 때문에 속성 저항력을 감소 시키는 시너지를 가진 캐릭터가 효율이 좋으며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저항력을 감소 시키는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주로 사용 하는 지 속성 딜러 캐릭터들과 연계기도 잘 맞고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또한 공격적 형태를 띄는 지원가이기 때문에 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길드 레이드의 한 축을 담당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하는 캐릭터로 추측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00020E8-8F90-4AEC-9A92-2649DA0C1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914" y="1341438"/>
            <a:ext cx="5311423" cy="298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0073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1EAF5DB-DF19-4EA8-A8B1-17FA9C08B6B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EA20DAE-8C8F-417E-BE95-384DA6A1BF31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A9FA0CFE-E1D8-408C-A444-2EE5E0BFFD7A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B35446E2-180B-4812-9952-A1C8443D04B3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6016585E-3C3B-415F-8E8A-ABBFB9A6EB55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공격적인 지원가의 형태를 취하고 있어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서브 딜러로 파티 한자리 채용이 가능하고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 버프로 치명타 확률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가지고 있기 때문에 딜러 캐릭터들에게 부족한 치명타를 메꾸어 줄 수 있으며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한정으로 바리와 함께 사용한다면 속성을 깎는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디버프와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특수효과까지 합쳐져 보다 더 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큰 시너지 효과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볼 수 있음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 descr="4월 11일 기준, ‘메이릴’의 아레나 악세사리, 카드, 방패, 굿즈 픽률 1위">
            <a:extLst>
              <a:ext uri="{FF2B5EF4-FFF2-40B4-BE49-F238E27FC236}">
                <a16:creationId xmlns:a16="http://schemas.microsoft.com/office/drawing/2014/main" id="{D01308DA-7C84-42AF-BB1C-F7A3E23B8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735" y="1346165"/>
            <a:ext cx="5724525" cy="282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22B59FC-D06B-4468-A1E2-DA39192705B5}"/>
              </a:ext>
            </a:extLst>
          </p:cNvPr>
          <p:cNvSpPr/>
          <p:nvPr/>
        </p:nvSpPr>
        <p:spPr>
          <a:xfrm>
            <a:off x="3233736" y="4173091"/>
            <a:ext cx="5724525" cy="1560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출처 </a:t>
            </a:r>
            <a:r>
              <a:rPr lang="en-US" altLang="ko-KR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: </a:t>
            </a:r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게임메카</a:t>
            </a:r>
          </a:p>
        </p:txBody>
      </p:sp>
    </p:spTree>
    <p:extLst>
      <p:ext uri="{BB962C8B-B14F-4D97-AF65-F5344CB8AC3E}">
        <p14:creationId xmlns:p14="http://schemas.microsoft.com/office/powerpoint/2010/main" val="2120192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91781A-2610-4ED6-AB30-8447CEC07B03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F19966B-2BB5-460A-9BC0-C3BBDEF8E07F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642FB369-D987-4009-BEC4-56392BF8D5B1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132A816-AD19-424E-B170-71F2C9C0F20C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3DE93862-D2D1-44D6-A08A-215B1E534C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77" t="6022" r="12358" b="9666"/>
          <a:stretch/>
        </p:blipFill>
        <p:spPr>
          <a:xfrm>
            <a:off x="6311899" y="1349375"/>
            <a:ext cx="5325338" cy="2979737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0B6ADD-90A0-49EA-9E8B-313E2B730967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캐릭터이지만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스킬 또는 전용 무기 효과에 힐이 존재하지 않아 타 지원가들과 비교하였을 때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전체적인 파티 밸런스에서 </a:t>
            </a:r>
            <a:r>
              <a:rPr lang="ko-KR" altLang="en-US" sz="2000" dirty="0" err="1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유지력이</a:t>
            </a:r>
            <a:r>
              <a:rPr lang="ko-KR" altLang="en-US" sz="2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부족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강력한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빠르게 적을 제거하지 못한다면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역으로 패배 할 가능성이 매우 높아짐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F39F11E-D30D-4ADF-8C48-F1566C86895A}"/>
              </a:ext>
            </a:extLst>
          </p:cNvPr>
          <p:cNvSpPr/>
          <p:nvPr/>
        </p:nvSpPr>
        <p:spPr>
          <a:xfrm>
            <a:off x="6445250" y="3543300"/>
            <a:ext cx="2419350" cy="4826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D6B2F72-5E62-49AF-95C1-419076DA4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7" t="67484" r="49275" b="19464"/>
          <a:stretch/>
        </p:blipFill>
        <p:spPr>
          <a:xfrm>
            <a:off x="341126" y="2225041"/>
            <a:ext cx="5030974" cy="951280"/>
          </a:xfrm>
          <a:prstGeom prst="rect">
            <a:avLst/>
          </a:prstGeom>
        </p:spPr>
      </p:pic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38EB01F8-6EB5-4ED8-BFA4-C26FF4D947DB}"/>
              </a:ext>
            </a:extLst>
          </p:cNvPr>
          <p:cNvCxnSpPr>
            <a:cxnSpLocks/>
            <a:stCxn id="2" idx="1"/>
            <a:endCxn id="11" idx="3"/>
          </p:cNvCxnSpPr>
          <p:nvPr/>
        </p:nvCxnSpPr>
        <p:spPr>
          <a:xfrm rot="10800000">
            <a:off x="5372100" y="2700682"/>
            <a:ext cx="1073150" cy="1083919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216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91781A-2610-4ED6-AB30-8447CEC07B03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F19966B-2BB5-460A-9BC0-C3BBDEF8E07F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642FB369-D987-4009-BEC4-56392BF8D5B1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132A816-AD19-424E-B170-71F2C9C0F20C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0B6ADD-90A0-49EA-9E8B-313E2B730967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특수 능력이 바리와 함께 사용 시 발동하기 때문에 바리가 없는 유저이거나 바리와 파티를 구성하지 않는 경우에는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특수 능력이 존재하지 않는 것과 같기 때문에 </a:t>
            </a:r>
            <a:r>
              <a:rPr lang="ko-KR" altLang="en-US" sz="2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파티의 조합이 강제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되며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 효과가 지 속성 저항을 깎기 때문에 </a:t>
            </a:r>
            <a:r>
              <a:rPr lang="ko-KR" altLang="en-US" sz="2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파티가 아닌 경우 효용성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크게 하락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0957377-805F-48B4-9B17-6A0FE99FBC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253" t="10179" r="2690" b="3972"/>
          <a:stretch/>
        </p:blipFill>
        <p:spPr>
          <a:xfrm>
            <a:off x="7025047" y="1349375"/>
            <a:ext cx="4108092" cy="2979737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4C13B42-4457-4971-A8B6-70C741CFACCE}"/>
              </a:ext>
            </a:extLst>
          </p:cNvPr>
          <p:cNvSpPr/>
          <p:nvPr/>
        </p:nvSpPr>
        <p:spPr>
          <a:xfrm>
            <a:off x="8661241" y="3620294"/>
            <a:ext cx="2352039" cy="5421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0511761-BE58-4865-8571-6005AE50A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915" t="75850" r="3814" b="5863"/>
          <a:stretch/>
        </p:blipFill>
        <p:spPr>
          <a:xfrm>
            <a:off x="341125" y="2000250"/>
            <a:ext cx="5284237" cy="1418168"/>
          </a:xfrm>
          <a:prstGeom prst="rect">
            <a:avLst/>
          </a:prstGeom>
        </p:spPr>
      </p:pic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0DADCCE4-E4D0-4582-B435-06F96FA67706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rot="10800000">
            <a:off x="5625363" y="2709334"/>
            <a:ext cx="3035879" cy="1182026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0444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57D22-B200-4158-A0ED-0AAE3B06B66A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총평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77A6639-08BD-44C6-A669-6689F5087812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CF43C844-FFC8-4570-B5CD-DC9BA467B2A6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C77EB6BC-02CC-49B0-AB02-EDB2FEE45E5B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B2DA47-43D9-4788-853F-9DBE5C4A1A35}"/>
              </a:ext>
            </a:extLst>
          </p:cNvPr>
          <p:cNvSpPr/>
          <p:nvPr/>
        </p:nvSpPr>
        <p:spPr>
          <a:xfrm>
            <a:off x="0" y="1990725"/>
            <a:ext cx="12201526" cy="28860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가디언 캐릭터의 모든 캐릭터 중 한 방이 가장 강력한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＂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지원하는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포지션의 캐릭터로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미래 공주 출시 이후 상대적으로 가치가 떨어진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＂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보조하며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파티 한정으로 속성 저항력을 깎으며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약점인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미래 공주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연계기를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파훼하여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메타의 변화로 인하여 사용률이 많이 떨어진 바리를 다시금 사용 할 수 있는 계기를 만들어준 캐릭터로 평가되고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 사용처는 길드 레이드와 아레나를 위주로 하여 캐릭터가 기획 되어 있는 것을 알 수 있었음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912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E07359F7-AB74-40D8-A3BE-0201E1D352C1}"/>
              </a:ext>
            </a:extLst>
          </p:cNvPr>
          <p:cNvSpPr/>
          <p:nvPr/>
        </p:nvSpPr>
        <p:spPr>
          <a:xfrm>
            <a:off x="-4439" y="1272122"/>
            <a:ext cx="10166356" cy="5029200"/>
          </a:xfrm>
          <a:custGeom>
            <a:avLst/>
            <a:gdLst>
              <a:gd name="connsiteX0" fmla="*/ 0 w 10166356"/>
              <a:gd name="connsiteY0" fmla="*/ 0 h 5013208"/>
              <a:gd name="connsiteX1" fmla="*/ 8429981 w 10166356"/>
              <a:gd name="connsiteY1" fmla="*/ 0 h 5013208"/>
              <a:gd name="connsiteX2" fmla="*/ 10166356 w 10166356"/>
              <a:gd name="connsiteY2" fmla="*/ 5013208 h 5013208"/>
              <a:gd name="connsiteX3" fmla="*/ 0 w 10166356"/>
              <a:gd name="connsiteY3" fmla="*/ 5013208 h 501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66356" h="5013208">
                <a:moveTo>
                  <a:pt x="0" y="0"/>
                </a:moveTo>
                <a:lnTo>
                  <a:pt x="8429981" y="0"/>
                </a:lnTo>
                <a:lnTo>
                  <a:pt x="10166356" y="5013208"/>
                </a:lnTo>
                <a:lnTo>
                  <a:pt x="0" y="5013208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2D54C1-3411-42D8-8180-555B8FBC2F65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E46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 대상 캐릭터 </a:t>
            </a:r>
            <a:r>
              <a:rPr lang="en-US" altLang="ko-KR" dirty="0">
                <a:solidFill>
                  <a:srgbClr val="3E46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dirty="0" err="1">
                <a:solidFill>
                  <a:srgbClr val="3E46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메이릴</a:t>
            </a:r>
            <a:endParaRPr lang="ko-KR" altLang="en-US" dirty="0">
              <a:solidFill>
                <a:srgbClr val="3E4659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199EADA-0E80-4E59-88DB-DDF32228E650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43DA4D2A-4BAE-4203-B9B4-50AD583B5FFC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다이아몬드 17">
              <a:extLst>
                <a:ext uri="{FF2B5EF4-FFF2-40B4-BE49-F238E27FC236}">
                  <a16:creationId xmlns:a16="http://schemas.microsoft.com/office/drawing/2014/main" id="{5B2970D7-07E2-44DD-81FC-60FFBD11B71E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9534B83-C73F-44BC-B4A0-3557356DAAA2}"/>
              </a:ext>
            </a:extLst>
          </p:cNvPr>
          <p:cNvGrpSpPr/>
          <p:nvPr/>
        </p:nvGrpSpPr>
        <p:grpSpPr>
          <a:xfrm>
            <a:off x="1566196" y="1551405"/>
            <a:ext cx="3267075" cy="4476750"/>
            <a:chOff x="7419975" y="1828800"/>
            <a:chExt cx="3267075" cy="447675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865F40C-3786-4430-AEE1-E9A316719827}"/>
                </a:ext>
              </a:extLst>
            </p:cNvPr>
            <p:cNvSpPr/>
            <p:nvPr/>
          </p:nvSpPr>
          <p:spPr>
            <a:xfrm>
              <a:off x="7419975" y="1828800"/>
              <a:ext cx="3267075" cy="4476750"/>
            </a:xfrm>
            <a:prstGeom prst="roundRect">
              <a:avLst>
                <a:gd name="adj" fmla="val 6171"/>
              </a:avLst>
            </a:prstGeom>
            <a:solidFill>
              <a:srgbClr val="9FAAAE"/>
            </a:solidFill>
            <a:ln>
              <a:solidFill>
                <a:srgbClr val="474C4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4667F130-0A8C-4595-A5B7-A5377E9153F8}"/>
                </a:ext>
              </a:extLst>
            </p:cNvPr>
            <p:cNvSpPr/>
            <p:nvPr/>
          </p:nvSpPr>
          <p:spPr>
            <a:xfrm>
              <a:off x="7604908" y="2005105"/>
              <a:ext cx="2897208" cy="4124140"/>
            </a:xfrm>
            <a:prstGeom prst="roundRect">
              <a:avLst>
                <a:gd name="adj" fmla="val 6171"/>
              </a:avLst>
            </a:prstGeom>
            <a:solidFill>
              <a:srgbClr val="030306"/>
            </a:solidFill>
            <a:ln w="63500">
              <a:solidFill>
                <a:srgbClr val="3C48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C6285AC-2276-4E1E-98E5-84AF8986B5A4}"/>
                </a:ext>
              </a:extLst>
            </p:cNvPr>
            <p:cNvSpPr txBox="1"/>
            <p:nvPr/>
          </p:nvSpPr>
          <p:spPr>
            <a:xfrm>
              <a:off x="7673191" y="2275764"/>
              <a:ext cx="2760346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코트라 볼드체" panose="02020603020101020101" pitchFamily="18" charset="-127"/>
                  <a:ea typeface="코트라 볼드체" panose="02020603020101020101" pitchFamily="18" charset="-127"/>
                  <a:cs typeface="코트라 볼드체" panose="02020603020101020101" pitchFamily="18" charset="-127"/>
                </a:rPr>
                <a:t>풍요의 신수 </a:t>
              </a:r>
              <a:r>
                <a:rPr lang="ko-KR" altLang="en-US" sz="2400" dirty="0" err="1">
                  <a:solidFill>
                    <a:schemeClr val="bg1"/>
                  </a:solidFill>
                  <a:latin typeface="코트라 볼드체" panose="02020603020101020101" pitchFamily="18" charset="-127"/>
                  <a:ea typeface="코트라 볼드체" panose="02020603020101020101" pitchFamily="18" charset="-127"/>
                  <a:cs typeface="코트라 볼드체" panose="02020603020101020101" pitchFamily="18" charset="-127"/>
                </a:rPr>
                <a:t>메이릴</a:t>
              </a:r>
              <a:endParaRPr lang="ko-KR" altLang="en-US" sz="2400" dirty="0">
                <a:solidFill>
                  <a:schemeClr val="bg1"/>
                </a:solidFill>
                <a:latin typeface="코트라 볼드체" panose="02020603020101020101" pitchFamily="18" charset="-127"/>
                <a:ea typeface="코트라 볼드체" panose="02020603020101020101" pitchFamily="18" charset="-127"/>
                <a:cs typeface="코트라 볼드체" panose="02020603020101020101" pitchFamily="18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38028D3-C152-458E-B221-4E56C21E7178}"/>
                </a:ext>
              </a:extLst>
            </p:cNvPr>
            <p:cNvSpPr txBox="1"/>
            <p:nvPr/>
          </p:nvSpPr>
          <p:spPr>
            <a:xfrm>
              <a:off x="7673191" y="2709478"/>
              <a:ext cx="276034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787A7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Divine Beast of Harvest </a:t>
              </a:r>
              <a:r>
                <a:rPr lang="en-US" altLang="ko-KR" sz="1400" dirty="0" err="1">
                  <a:solidFill>
                    <a:srgbClr val="787A7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Mayreel</a:t>
              </a:r>
              <a:endParaRPr lang="ko-KR" altLang="en-US" sz="1400" dirty="0">
                <a:solidFill>
                  <a:srgbClr val="787A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E7B789-46A5-4C72-98D5-6A95886EAB35}"/>
                </a:ext>
              </a:extLst>
            </p:cNvPr>
            <p:cNvSpPr txBox="1"/>
            <p:nvPr/>
          </p:nvSpPr>
          <p:spPr>
            <a:xfrm>
              <a:off x="7673190" y="306624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종족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5F3EA02-BBDE-4E39-A6A0-F3DF65E9C20E}"/>
                </a:ext>
              </a:extLst>
            </p:cNvPr>
            <p:cNvSpPr txBox="1"/>
            <p:nvPr/>
          </p:nvSpPr>
          <p:spPr>
            <a:xfrm>
              <a:off x="9290383" y="3066247"/>
              <a:ext cx="647700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신수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A33E180-B612-4DEF-9DE4-A484BCA03071}"/>
                </a:ext>
              </a:extLst>
            </p:cNvPr>
            <p:cNvSpPr txBox="1"/>
            <p:nvPr/>
          </p:nvSpPr>
          <p:spPr>
            <a:xfrm>
              <a:off x="7673190" y="348448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역할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82C935-367B-48C6-A032-6F7DB137FC9C}"/>
                </a:ext>
              </a:extLst>
            </p:cNvPr>
            <p:cNvSpPr txBox="1"/>
            <p:nvPr/>
          </p:nvSpPr>
          <p:spPr>
            <a:xfrm>
              <a:off x="9614233" y="3484573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지원가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A50F59-87E5-4D3F-9AC8-A6EE6E738401}"/>
                </a:ext>
              </a:extLst>
            </p:cNvPr>
            <p:cNvSpPr txBox="1"/>
            <p:nvPr/>
          </p:nvSpPr>
          <p:spPr>
            <a:xfrm>
              <a:off x="7673190" y="390272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속성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A25A090-9E02-4B81-AEF8-B643449F876C}"/>
                </a:ext>
              </a:extLst>
            </p:cNvPr>
            <p:cNvSpPr txBox="1"/>
            <p:nvPr/>
          </p:nvSpPr>
          <p:spPr>
            <a:xfrm>
              <a:off x="9614233" y="3905021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3E61ECB-D420-4567-9EE5-13ABA5B44E2F}"/>
                </a:ext>
              </a:extLst>
            </p:cNvPr>
            <p:cNvSpPr txBox="1"/>
            <p:nvPr/>
          </p:nvSpPr>
          <p:spPr>
            <a:xfrm>
              <a:off x="7673190" y="4320967"/>
              <a:ext cx="12668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착용 가능 장비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9FCE2F5-32C1-473D-B198-9EBA940C6961}"/>
                </a:ext>
              </a:extLst>
            </p:cNvPr>
            <p:cNvSpPr txBox="1"/>
            <p:nvPr/>
          </p:nvSpPr>
          <p:spPr>
            <a:xfrm>
              <a:off x="9290383" y="4322188"/>
              <a:ext cx="647700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클로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DE009758-23CC-4952-A96F-AB73DEBDB6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0383" y="3514563"/>
              <a:ext cx="217018" cy="2170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0F3015A-DABF-4479-8B2E-3114C84973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0383" y="3936205"/>
              <a:ext cx="229306" cy="2146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9E8081-D5E2-404E-8FCB-FC9350D3EF10}"/>
                </a:ext>
              </a:extLst>
            </p:cNvPr>
            <p:cNvSpPr txBox="1"/>
            <p:nvPr/>
          </p:nvSpPr>
          <p:spPr>
            <a:xfrm>
              <a:off x="7673190" y="4739206"/>
              <a:ext cx="7754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특수 능력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814305E-256C-40A3-8419-C50A7586FC53}"/>
                </a:ext>
              </a:extLst>
            </p:cNvPr>
            <p:cNvSpPr txBox="1"/>
            <p:nvPr/>
          </p:nvSpPr>
          <p:spPr>
            <a:xfrm>
              <a:off x="9290383" y="4739206"/>
              <a:ext cx="775486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커뮤니온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206699F-6BD4-4EC5-A50C-94C66BD214E1}"/>
                </a:ext>
              </a:extLst>
            </p:cNvPr>
            <p:cNvSpPr txBox="1"/>
            <p:nvPr/>
          </p:nvSpPr>
          <p:spPr>
            <a:xfrm>
              <a:off x="7673190" y="5155152"/>
              <a:ext cx="25887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바리와 함께 파티에 있으면 자신의 </a:t>
              </a:r>
              <a:r>
                <a:rPr lang="ko-KR" altLang="en-US" sz="75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피해량이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30% 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증가하고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</a:t>
              </a:r>
            </a:p>
            <a:p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바리가 받는 </a:t>
              </a:r>
              <a:r>
                <a:rPr lang="ko-KR" altLang="en-US" sz="75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피해량은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30% 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감소 합니다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  <a:endParaRPr lang="ko-KR" altLang="en-US" sz="7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1032" name="Picture 8">
            <a:extLst>
              <a:ext uri="{FF2B5EF4-FFF2-40B4-BE49-F238E27FC236}">
                <a16:creationId xmlns:a16="http://schemas.microsoft.com/office/drawing/2014/main" id="{99B6C2F6-C2E8-49C2-BE46-188917A287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8" t="7212" r="9633" b="3927"/>
          <a:stretch/>
        </p:blipFill>
        <p:spPr bwMode="auto">
          <a:xfrm>
            <a:off x="6096000" y="381906"/>
            <a:ext cx="5522609" cy="6463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9375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4099969-198B-4A3F-AB82-20572D2A8C86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 하게 된 이유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981FDE0-A0AC-4F39-8B5D-6BDB91B71C95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2D5BB719-02F5-4AFE-B97B-FF5DAEB0D1F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F97EC42-A30A-4FE4-8130-FA58F1A3AB2F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8C4E5B1E-1936-49D7-92C4-BC8F3A4AEC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94" r="15156"/>
          <a:stretch/>
        </p:blipFill>
        <p:spPr>
          <a:xfrm rot="5400000">
            <a:off x="-602587" y="2289083"/>
            <a:ext cx="5516562" cy="36212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EBB5AD-26C5-4D0C-BC63-D0764DAEDED9}"/>
              </a:ext>
            </a:extLst>
          </p:cNvPr>
          <p:cNvSpPr txBox="1"/>
          <p:nvPr/>
        </p:nvSpPr>
        <p:spPr>
          <a:xfrm>
            <a:off x="4855735" y="1663488"/>
            <a:ext cx="733626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가장 최근에 출시된 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캐릭터로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가디언 테일즈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처음으로 고정된 캐릭터와 강한 시너지를 일으키는 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특수 능력으로 출시가 되어 왜 이러한 시도를 하였으며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특수 능력의 장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단점을 알아보고 사용처에 대한 사용법과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캐릭터의 평가까지 내려 보았다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C7C9AE-AF7A-4DEB-BE52-15F02BA5B7E7}"/>
              </a:ext>
            </a:extLst>
          </p:cNvPr>
          <p:cNvSpPr/>
          <p:nvPr/>
        </p:nvSpPr>
        <p:spPr>
          <a:xfrm>
            <a:off x="3163237" y="1822813"/>
            <a:ext cx="1606187" cy="1606187"/>
          </a:xfrm>
          <a:prstGeom prst="rect">
            <a:avLst/>
          </a:prstGeom>
          <a:solidFill>
            <a:srgbClr val="FFC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019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3CF49-3415-4C60-B331-DF9B2973E75A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출시 이유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AF8ABC0-7FD3-4489-939C-85A4891F265B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1A252414-93DE-44C8-B87D-C8D9E667C06E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9C3FD2F1-1C11-4D3E-8912-020B70BF8C48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13F716C-AE11-4794-A16F-4DEA3C365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7288760"/>
              </p:ext>
            </p:extLst>
          </p:nvPr>
        </p:nvGraphicFramePr>
        <p:xfrm>
          <a:off x="2096332" y="1341438"/>
          <a:ext cx="7999335" cy="2998499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888815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2363762473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1400762953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872338921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826674788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1872630068"/>
                    </a:ext>
                  </a:extLst>
                </a:gridCol>
              </a:tblGrid>
              <a:tr h="42835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en-US" altLang="ko-KR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광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무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암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3EAA5AC3-D778-4A4B-A23F-CC4F7D7E0F84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기획을 하며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출시 속성 및 포지션을 분석을 하여 얻은 결과를 통하여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속성은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탱커와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포지션이 부족한 상태이며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업데이트 방향으로 미루어보아 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별 부족한 포지션의 보충을 추가 중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4531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366E5D-B680-4D7E-BF82-3311085FE56C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모션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66360F-2692-4CD7-A69F-2F0D7EAF6553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0839AE3C-6EDF-4A37-9577-B9FCF16ED21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17D0701-167D-46E2-A035-0537F0FA4C02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50FE21-76E5-4317-A460-BAA01000CF4B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연타 공격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에너지를 모은 후 강력한 마무리 일격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6C85F48-20D1-4732-87AC-8D4978935A6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8" t="25085" r="41195"/>
          <a:stretch/>
        </p:blipFill>
        <p:spPr>
          <a:xfrm>
            <a:off x="-1" y="1985354"/>
            <a:ext cx="2615203" cy="170227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C7EDF8A-63F2-4B96-AF31-F3A16162B77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7" t="25582" r="41557"/>
          <a:stretch/>
        </p:blipFill>
        <p:spPr>
          <a:xfrm>
            <a:off x="3199818" y="1985354"/>
            <a:ext cx="2615203" cy="170227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3D29ACC-E22F-4041-97B9-57BCA7CAFE9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8" t="25484" r="41485" b="1"/>
          <a:stretch/>
        </p:blipFill>
        <p:spPr>
          <a:xfrm>
            <a:off x="6399637" y="1985354"/>
            <a:ext cx="2615203" cy="170227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868B008-395F-4DFB-AF1C-A00A342B209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8" t="25145" r="41729" b="606"/>
          <a:stretch/>
        </p:blipFill>
        <p:spPr>
          <a:xfrm>
            <a:off x="9578400" y="1985093"/>
            <a:ext cx="2613600" cy="17028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24A2BF2-5608-405B-9CAB-7B6AC1929640}"/>
              </a:ext>
            </a:extLst>
          </p:cNvPr>
          <p:cNvSpPr/>
          <p:nvPr/>
        </p:nvSpPr>
        <p:spPr>
          <a:xfrm>
            <a:off x="0" y="3684917"/>
            <a:ext cx="2615202" cy="188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1, 2</a:t>
            </a:r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회 공격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31AA2AB-9BDF-4FA7-9DDE-2BBA2D1E7727}"/>
              </a:ext>
            </a:extLst>
          </p:cNvPr>
          <p:cNvSpPr/>
          <p:nvPr/>
        </p:nvSpPr>
        <p:spPr>
          <a:xfrm>
            <a:off x="3199817" y="3684917"/>
            <a:ext cx="2615202" cy="188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3, 4</a:t>
            </a:r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회 공격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DAD3143-F3DC-42C1-B92D-D90C79563653}"/>
              </a:ext>
            </a:extLst>
          </p:cNvPr>
          <p:cNvSpPr/>
          <p:nvPr/>
        </p:nvSpPr>
        <p:spPr>
          <a:xfrm>
            <a:off x="6399631" y="3684917"/>
            <a:ext cx="2615202" cy="188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마무리 일격을 위한 에너지 모으기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23BED38-2BB8-4D2C-8FAF-6F9E2A230432}"/>
              </a:ext>
            </a:extLst>
          </p:cNvPr>
          <p:cNvSpPr/>
          <p:nvPr/>
        </p:nvSpPr>
        <p:spPr>
          <a:xfrm>
            <a:off x="9578400" y="3684917"/>
            <a:ext cx="2613600" cy="188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마무리 일격</a:t>
            </a:r>
          </a:p>
        </p:txBody>
      </p:sp>
    </p:spTree>
    <p:extLst>
      <p:ext uri="{BB962C8B-B14F-4D97-AF65-F5344CB8AC3E}">
        <p14:creationId xmlns:p14="http://schemas.microsoft.com/office/powerpoint/2010/main" val="2734106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366E5D-B680-4D7E-BF82-3311085FE56C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모션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66360F-2692-4CD7-A69F-2F0D7EAF6553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0839AE3C-6EDF-4A37-9577-B9FCF16ED21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17D0701-167D-46E2-A035-0537F0FA4C02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50FE21-76E5-4317-A460-BAA01000CF4B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연타 공격은 각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6x4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범위의 공격으로 약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연타 공격을 실시하며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마무리 일격은 약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0.3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에너지를 모은 뒤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7x4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범위 내의 단일 대상 적에게 공격을 가한다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6DB8B829-8107-4619-8AD2-DACCA18693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402601"/>
              </p:ext>
            </p:extLst>
          </p:nvPr>
        </p:nvGraphicFramePr>
        <p:xfrm>
          <a:off x="689896" y="1350901"/>
          <a:ext cx="2948660" cy="29782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433">
                  <a:extLst>
                    <a:ext uri="{9D8B030D-6E8A-4147-A177-3AD203B41FA5}">
                      <a16:colId xmlns:a16="http://schemas.microsoft.com/office/drawing/2014/main" val="1108117625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961741916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65064056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59233883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82381788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042706470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9529449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19337835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387378718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62545455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768746180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825838377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856590753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48392929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62339920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40033514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906039811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27782924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276003598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943360499"/>
                    </a:ext>
                  </a:extLst>
                </a:gridCol>
              </a:tblGrid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79740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942473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868416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803263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460797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74011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92119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2497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041689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606846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76907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29440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9992959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018113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36614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10482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742565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572249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556244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909224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A23B5C37-A427-4800-B804-0FC4113E6E2E}"/>
              </a:ext>
            </a:extLst>
          </p:cNvPr>
          <p:cNvSpPr/>
          <p:nvPr/>
        </p:nvSpPr>
        <p:spPr>
          <a:xfrm>
            <a:off x="4242626" y="3103797"/>
            <a:ext cx="323850" cy="3238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F93681-076D-4A18-8AC1-1EAEDAA013FD}"/>
              </a:ext>
            </a:extLst>
          </p:cNvPr>
          <p:cNvSpPr txBox="1"/>
          <p:nvPr/>
        </p:nvSpPr>
        <p:spPr>
          <a:xfrm>
            <a:off x="4672637" y="3173389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대상 캐릭터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0DA8402-8414-4D7C-9BD5-75B991A6B981}"/>
              </a:ext>
            </a:extLst>
          </p:cNvPr>
          <p:cNvSpPr/>
          <p:nvPr/>
        </p:nvSpPr>
        <p:spPr>
          <a:xfrm>
            <a:off x="4242626" y="3810320"/>
            <a:ext cx="323850" cy="3238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4B2F23C-DBCF-4DBF-8259-94680816A624}"/>
              </a:ext>
            </a:extLst>
          </p:cNvPr>
          <p:cNvSpPr txBox="1"/>
          <p:nvPr/>
        </p:nvSpPr>
        <p:spPr>
          <a:xfrm>
            <a:off x="4672637" y="3879912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스킬 범위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618CFE9-F706-4E2C-AEF4-7629657CBB8B}"/>
              </a:ext>
            </a:extLst>
          </p:cNvPr>
          <p:cNvSpPr/>
          <p:nvPr/>
        </p:nvSpPr>
        <p:spPr>
          <a:xfrm>
            <a:off x="4242626" y="2398844"/>
            <a:ext cx="323850" cy="323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68D0BD-3EB9-4D07-91D0-E4142F3D9573}"/>
              </a:ext>
            </a:extLst>
          </p:cNvPr>
          <p:cNvSpPr txBox="1"/>
          <p:nvPr/>
        </p:nvSpPr>
        <p:spPr>
          <a:xfrm>
            <a:off x="4672637" y="2468436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 캐릭터</a:t>
            </a:r>
          </a:p>
        </p:txBody>
      </p:sp>
      <p:cxnSp>
        <p:nvCxnSpPr>
          <p:cNvPr id="29" name="연결선: 꺾임 13">
            <a:extLst>
              <a:ext uri="{FF2B5EF4-FFF2-40B4-BE49-F238E27FC236}">
                <a16:creationId xmlns:a16="http://schemas.microsoft.com/office/drawing/2014/main" id="{CBB291A8-0F5B-4D1C-B1C5-6AD494DFE1E7}"/>
              </a:ext>
            </a:extLst>
          </p:cNvPr>
          <p:cNvCxnSpPr>
            <a:cxnSpLocks/>
          </p:cNvCxnSpPr>
          <p:nvPr/>
        </p:nvCxnSpPr>
        <p:spPr>
          <a:xfrm flipV="1">
            <a:off x="1857375" y="1105098"/>
            <a:ext cx="2426004" cy="1419027"/>
          </a:xfrm>
          <a:prstGeom prst="bentConnector3">
            <a:avLst>
              <a:gd name="adj1" fmla="val 53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3E1C301-06F4-48EA-88C6-9C1B94696F6E}"/>
              </a:ext>
            </a:extLst>
          </p:cNvPr>
          <p:cNvSpPr txBox="1"/>
          <p:nvPr/>
        </p:nvSpPr>
        <p:spPr>
          <a:xfrm>
            <a:off x="4327829" y="1035845"/>
            <a:ext cx="189199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연타 공격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E0046FCA-45CB-4108-A7D9-E2724868AC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0211862"/>
              </p:ext>
            </p:extLst>
          </p:nvPr>
        </p:nvGraphicFramePr>
        <p:xfrm>
          <a:off x="6454315" y="1350893"/>
          <a:ext cx="2948660" cy="29782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433">
                  <a:extLst>
                    <a:ext uri="{9D8B030D-6E8A-4147-A177-3AD203B41FA5}">
                      <a16:colId xmlns:a16="http://schemas.microsoft.com/office/drawing/2014/main" val="1108117625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961741916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65064056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59233883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82381788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042706470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9529449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19337835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387378718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62545455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768746180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825838377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856590753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48392929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62339920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40033514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906039811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27782924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276003598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943360499"/>
                    </a:ext>
                  </a:extLst>
                </a:gridCol>
              </a:tblGrid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79740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942473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868416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803263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460797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74011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92119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2497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041689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606846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76907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29440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9992959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018113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36614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10482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742565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572249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556244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909224"/>
                  </a:ext>
                </a:extLst>
              </a:tr>
            </a:tbl>
          </a:graphicData>
        </a:graphic>
      </p:graphicFrame>
      <p:sp>
        <p:nvSpPr>
          <p:cNvPr id="32" name="직사각형 31">
            <a:extLst>
              <a:ext uri="{FF2B5EF4-FFF2-40B4-BE49-F238E27FC236}">
                <a16:creationId xmlns:a16="http://schemas.microsoft.com/office/drawing/2014/main" id="{6B3464A7-2F88-4225-AA12-AC491582C14F}"/>
              </a:ext>
            </a:extLst>
          </p:cNvPr>
          <p:cNvSpPr/>
          <p:nvPr/>
        </p:nvSpPr>
        <p:spPr>
          <a:xfrm>
            <a:off x="10007045" y="3103789"/>
            <a:ext cx="323850" cy="3238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87E0C1C-6A07-4BED-B4B0-C4086BD4C210}"/>
              </a:ext>
            </a:extLst>
          </p:cNvPr>
          <p:cNvSpPr txBox="1"/>
          <p:nvPr/>
        </p:nvSpPr>
        <p:spPr>
          <a:xfrm>
            <a:off x="10437056" y="3173381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대상 캐릭터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20BED00-1630-47B6-B41D-5014DE7E579A}"/>
              </a:ext>
            </a:extLst>
          </p:cNvPr>
          <p:cNvSpPr/>
          <p:nvPr/>
        </p:nvSpPr>
        <p:spPr>
          <a:xfrm>
            <a:off x="10007045" y="3810312"/>
            <a:ext cx="323850" cy="3238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4253E02-9602-4508-9A02-D0CD555B7CBF}"/>
              </a:ext>
            </a:extLst>
          </p:cNvPr>
          <p:cNvSpPr txBox="1"/>
          <p:nvPr/>
        </p:nvSpPr>
        <p:spPr>
          <a:xfrm>
            <a:off x="10437056" y="3879904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스킬 범위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5C5DC13-E388-4B8A-822B-22CC6456D9A7}"/>
              </a:ext>
            </a:extLst>
          </p:cNvPr>
          <p:cNvSpPr/>
          <p:nvPr/>
        </p:nvSpPr>
        <p:spPr>
          <a:xfrm>
            <a:off x="10007045" y="2398836"/>
            <a:ext cx="323850" cy="323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0ADA03-1CDD-4AAF-B288-F19D1EB3AA45}"/>
              </a:ext>
            </a:extLst>
          </p:cNvPr>
          <p:cNvSpPr txBox="1"/>
          <p:nvPr/>
        </p:nvSpPr>
        <p:spPr>
          <a:xfrm>
            <a:off x="10437056" y="2468428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 캐릭터</a:t>
            </a:r>
          </a:p>
        </p:txBody>
      </p:sp>
      <p:cxnSp>
        <p:nvCxnSpPr>
          <p:cNvPr id="38" name="연결선: 꺾임 13">
            <a:extLst>
              <a:ext uri="{FF2B5EF4-FFF2-40B4-BE49-F238E27FC236}">
                <a16:creationId xmlns:a16="http://schemas.microsoft.com/office/drawing/2014/main" id="{9B958CF2-E239-4708-B4ED-9DBBB17A604F}"/>
              </a:ext>
            </a:extLst>
          </p:cNvPr>
          <p:cNvCxnSpPr>
            <a:cxnSpLocks/>
          </p:cNvCxnSpPr>
          <p:nvPr/>
        </p:nvCxnSpPr>
        <p:spPr>
          <a:xfrm flipV="1">
            <a:off x="7621794" y="1105090"/>
            <a:ext cx="2426004" cy="1419027"/>
          </a:xfrm>
          <a:prstGeom prst="bentConnector3">
            <a:avLst>
              <a:gd name="adj1" fmla="val 53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5FE4796-56AF-4902-8692-5B5AA44B19DA}"/>
              </a:ext>
            </a:extLst>
          </p:cNvPr>
          <p:cNvSpPr txBox="1"/>
          <p:nvPr/>
        </p:nvSpPr>
        <p:spPr>
          <a:xfrm>
            <a:off x="10092247" y="1035837"/>
            <a:ext cx="201888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전 약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0.3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에너지 충전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4768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366E5D-B680-4D7E-BF82-3311085FE56C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모션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66360F-2692-4CD7-A69F-2F0D7EAF6553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0839AE3C-6EDF-4A37-9577-B9FCF16ED21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17D0701-167D-46E2-A035-0537F0FA4C02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50FE21-76E5-4317-A460-BAA01000CF4B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지속성 파티의 가장 핵심 캐릭터는 바로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"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"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이지만 최근 미래공주와 미래기사의 추가로 강력한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공격은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데미지를 주기 힘든 메타가 지속되고 있어 바리의 보조인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메이릴을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신규 출시 하여 바리가 공격하기 이전에 걸려있는 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무효화 보호막을 무력화 시키며 지 속성 저항을 깎은 뒤 바리의 강력한 한방을 넣을 수 있게 설계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추측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755320F-FC56-4870-8012-21D03DC681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7"/>
          <a:stretch/>
        </p:blipFill>
        <p:spPr>
          <a:xfrm>
            <a:off x="342899" y="1341438"/>
            <a:ext cx="6059585" cy="29984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004BB04-B2AD-496E-95B1-FF4B5EB846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124" t="54162" r="4103" b="24660"/>
          <a:stretch/>
        </p:blipFill>
        <p:spPr>
          <a:xfrm>
            <a:off x="7432675" y="2221690"/>
            <a:ext cx="4044950" cy="123793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DB7062C-8E0C-41AA-B724-61A5F4E631B2}"/>
              </a:ext>
            </a:extLst>
          </p:cNvPr>
          <p:cNvSpPr/>
          <p:nvPr/>
        </p:nvSpPr>
        <p:spPr>
          <a:xfrm>
            <a:off x="4083049" y="2974974"/>
            <a:ext cx="2063751" cy="6286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B7961985-C28B-4261-9DA5-62D446F05F06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6146800" y="2840657"/>
            <a:ext cx="1285875" cy="448643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D9050DD-DA04-410F-8F0D-6DD87E8C7B1D}"/>
              </a:ext>
            </a:extLst>
          </p:cNvPr>
          <p:cNvSpPr/>
          <p:nvPr/>
        </p:nvSpPr>
        <p:spPr>
          <a:xfrm>
            <a:off x="7432675" y="3459623"/>
            <a:ext cx="4044950" cy="2225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solidFill>
                  <a:schemeClr val="bg1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바리에게 치명적인 미래공주의 연계기</a:t>
            </a:r>
          </a:p>
        </p:txBody>
      </p:sp>
    </p:spTree>
    <p:extLst>
      <p:ext uri="{BB962C8B-B14F-4D97-AF65-F5344CB8AC3E}">
        <p14:creationId xmlns:p14="http://schemas.microsoft.com/office/powerpoint/2010/main" val="3380757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A9847B-A009-4FAC-80CA-6EB54BFD857A}"/>
              </a:ext>
            </a:extLst>
          </p:cNvPr>
          <p:cNvSpPr txBox="1"/>
          <p:nvPr/>
        </p:nvSpPr>
        <p:spPr>
          <a:xfrm>
            <a:off x="345058" y="5227608"/>
            <a:ext cx="4891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결론은 원거리 공격 판정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3E1B0-C633-4E36-BB78-BEEC3766C85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판정 확인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65E1354-FEAC-4337-B6AC-07D7E36475C7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E798AD55-0D54-4B8E-8D16-D60E90C78B59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다이아몬드 13">
              <a:extLst>
                <a:ext uri="{FF2B5EF4-FFF2-40B4-BE49-F238E27FC236}">
                  <a16:creationId xmlns:a16="http://schemas.microsoft.com/office/drawing/2014/main" id="{5F330F03-B904-4B32-B20F-4E1119678253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3968"/>
          <a:stretch/>
        </p:blipFill>
        <p:spPr>
          <a:xfrm>
            <a:off x="3067021" y="1341438"/>
            <a:ext cx="6057958" cy="298767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AA5AC3-D778-4A4B-A23F-CC4F7D7E0F84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모션과 설명을 보면 마력 탄을 발사하는 형태의 공격을 취하는데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착용 하는 장비는 근거리 무기인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클로를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사용하기 때문에 정확한 공격의 판정을 알아보기 위하여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길드 아지트의 허수아비와 근거리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피해량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증가 캐릭터와 원거리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피해량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증가 캐릭터를 이용하여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측정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224713" y="2124075"/>
            <a:ext cx="176211" cy="1285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224712" y="2450306"/>
            <a:ext cx="1638301" cy="46196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55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A9847B-A009-4FAC-80CA-6EB54BFD857A}"/>
              </a:ext>
            </a:extLst>
          </p:cNvPr>
          <p:cNvSpPr txBox="1"/>
          <p:nvPr/>
        </p:nvSpPr>
        <p:spPr>
          <a:xfrm>
            <a:off x="345058" y="5227608"/>
            <a:ext cx="4891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결론은 원거리 공격 판정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3E1B0-C633-4E36-BB78-BEEC3766C85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판정 확인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65E1354-FEAC-4337-B6AC-07D7E36475C7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E798AD55-0D54-4B8E-8D16-D60E90C78B59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다이아몬드 13">
              <a:extLst>
                <a:ext uri="{FF2B5EF4-FFF2-40B4-BE49-F238E27FC236}">
                  <a16:creationId xmlns:a16="http://schemas.microsoft.com/office/drawing/2014/main" id="{5F330F03-B904-4B32-B20F-4E1119678253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AA5AC3-D778-4A4B-A23F-CC4F7D7E0F84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회간 수 속성 허수아비를 상대로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데미지를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측정해 본 결과 원거리 피해 증가 캐릭터와 함께 파티를 구성한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메이릴의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더 높게 측정이 된 것을 보아 </a:t>
            </a:r>
            <a:r>
              <a:rPr lang="ko-KR" altLang="en-US" sz="2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메이릴의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공격 판정은 원거리 공격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추측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ko-KR" altLang="en-US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13F716C-AE11-4794-A16F-4DEA3C365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212113"/>
              </p:ext>
            </p:extLst>
          </p:nvPr>
        </p:nvGraphicFramePr>
        <p:xfrm>
          <a:off x="4104373" y="1341438"/>
          <a:ext cx="3983253" cy="2824374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990141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496556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496556">
                  <a:extLst>
                    <a:ext uri="{9D8B030D-6E8A-4147-A177-3AD203B41FA5}">
                      <a16:colId xmlns:a16="http://schemas.microsoft.com/office/drawing/2014/main" val="2363762473"/>
                    </a:ext>
                  </a:extLst>
                </a:gridCol>
              </a:tblGrid>
              <a:tr h="47227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원거리 피해 증가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근거리 피해 증가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46.8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39.1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47.2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35.3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47.5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42.4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51.5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39.8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50.2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41.7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4104373" y="4165812"/>
            <a:ext cx="3983253" cy="163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/>
              </a:rPr>
              <a:t>단위 </a:t>
            </a:r>
            <a:r>
              <a:rPr lang="en-US" altLang="ko-KR" sz="1050" dirty="0">
                <a:latin typeface="이사만루체 Medium"/>
              </a:rPr>
              <a:t>: </a:t>
            </a:r>
            <a:r>
              <a:rPr lang="ko-KR" altLang="en-US" sz="1050" dirty="0">
                <a:latin typeface="이사만루체 Medium"/>
              </a:rPr>
              <a:t>만</a:t>
            </a:r>
          </a:p>
        </p:txBody>
      </p:sp>
    </p:spTree>
    <p:extLst>
      <p:ext uri="{BB962C8B-B14F-4D97-AF65-F5344CB8AC3E}">
        <p14:creationId xmlns:p14="http://schemas.microsoft.com/office/powerpoint/2010/main" val="2592947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</TotalTime>
  <Words>923</Words>
  <Application>Microsoft Office PowerPoint</Application>
  <PresentationFormat>와이드스크린</PresentationFormat>
  <Paragraphs>183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나눔스퀘어 Bold</vt:lpstr>
      <vt:lpstr>나눔스퀘어 ExtraBold</vt:lpstr>
      <vt:lpstr>레시피코리아 Medium</vt:lpstr>
      <vt:lpstr>맑은 고딕</vt:lpstr>
      <vt:lpstr>이사만루체 Medium</vt:lpstr>
      <vt:lpstr>코트라 볼드체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조 성훈</cp:lastModifiedBy>
  <cp:revision>154</cp:revision>
  <cp:lastPrinted>2021-04-26T07:57:39Z</cp:lastPrinted>
  <dcterms:created xsi:type="dcterms:W3CDTF">2021-04-23T10:10:27Z</dcterms:created>
  <dcterms:modified xsi:type="dcterms:W3CDTF">2021-04-27T07:36:50Z</dcterms:modified>
</cp:coreProperties>
</file>

<file path=docProps/thumbnail.jpeg>
</file>